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5"/>
  </p:notesMasterIdLst>
  <p:sldIdLst>
    <p:sldId id="257" r:id="rId4"/>
    <p:sldId id="289" r:id="rId5"/>
    <p:sldId id="290" r:id="rId6"/>
    <p:sldId id="298" r:id="rId7"/>
    <p:sldId id="291" r:id="rId8"/>
    <p:sldId id="292" r:id="rId9"/>
    <p:sldId id="299" r:id="rId10"/>
    <p:sldId id="300" r:id="rId11"/>
    <p:sldId id="293" r:id="rId12"/>
    <p:sldId id="294" r:id="rId13"/>
    <p:sldId id="271" r:id="rId14"/>
  </p:sldIdLst>
  <p:sldSz cx="9144000" cy="6858000" type="screen4x3"/>
  <p:notesSz cx="6797675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 Heinink" initials="RH" lastIdx="10" clrIdx="0"/>
  <p:cmAuthor id="1" name="stage" initials="s" lastIdx="1" clrIdx="1"/>
  <p:cmAuthor id="2" name="Conny Spijker" initials="CS" lastIdx="6" clrIdx="2">
    <p:extLst>
      <p:ext uri="{19B8F6BF-5375-455C-9EA6-DF929625EA0E}">
        <p15:presenceInfo xmlns:p15="http://schemas.microsoft.com/office/powerpoint/2012/main" userId="S-1-5-21-995686486-2085390450-133851869-1406" providerId="AD"/>
      </p:ext>
    </p:extLst>
  </p:cmAuthor>
  <p:cmAuthor id="3" name="Maartje Smit" initials="MS" lastIdx="1" clrIdx="3">
    <p:extLst>
      <p:ext uri="{19B8F6BF-5375-455C-9EA6-DF929625EA0E}">
        <p15:presenceInfo xmlns:p15="http://schemas.microsoft.com/office/powerpoint/2012/main" userId="S-1-5-21-995686486-2085390450-133851869-13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633D2-77FB-4B4B-A999-393656254181}" v="1" dt="2023-02-04T08:18:42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4665" autoAdjust="0"/>
  </p:normalViewPr>
  <p:slideViewPr>
    <p:cSldViewPr>
      <p:cViewPr varScale="1">
        <p:scale>
          <a:sx n="62" d="100"/>
          <a:sy n="62" d="100"/>
        </p:scale>
        <p:origin x="14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8-09T12:28:52.252" idx="1">
    <p:pos x="10" y="10"/>
    <p:text>vraag vervangen door vraag over referentiekader (3.1.3)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9C9FA-37CC-461A-A6FE-3E1117F238D5}" type="datetimeFigureOut">
              <a:rPr lang="nl-NL" smtClean="0"/>
              <a:t>4-2-2023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1979F-49B7-439E-B140-C8BC3C6150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11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Beste</a:t>
            </a:r>
            <a:r>
              <a:rPr lang="nl-NL" baseline="0" dirty="0"/>
              <a:t> docent,</a:t>
            </a:r>
          </a:p>
          <a:p>
            <a:endParaRPr lang="nl-NL" baseline="0" dirty="0"/>
          </a:p>
          <a:p>
            <a:r>
              <a:rPr lang="nl-NL" baseline="0" dirty="0"/>
              <a:t>U kunt in deze presentatie zelf dia’s toevoegen, weghalen of wijzigen. Zo kunt u er voor zorgen dat de presentatie aansluit bij uw lessen.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979F-49B7-439E-B140-C8BC3C6150B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909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979F-49B7-439E-B140-C8BC3C6150B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4084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979F-49B7-439E-B140-C8BC3C6150B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90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F40-5FDC-4828-8CC4-70497DD20B04}" type="datetimeFigureOut">
              <a:rPr lang="nl-NL" smtClean="0"/>
              <a:t>4-2-2023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161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F40-5FDC-4828-8CC4-70497DD20B04}" type="datetimeFigureOut">
              <a:rPr lang="nl-NL" smtClean="0"/>
              <a:t>4-2-2023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60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F40-5FDC-4828-8CC4-70497DD20B04}" type="datetimeFigureOut">
              <a:rPr lang="nl-NL" smtClean="0"/>
              <a:t>4-2-2023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479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F40-5FDC-4828-8CC4-70497DD20B04}" type="datetimeFigureOut">
              <a:rPr lang="nl-NL" smtClean="0"/>
              <a:t>4-2-2023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6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F40-5FDC-4828-8CC4-70497DD20B04}" type="datetimeFigureOut">
              <a:rPr lang="nl-NL" smtClean="0"/>
              <a:t>4-2-2023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10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F40-5FDC-4828-8CC4-70497DD20B04}" type="datetimeFigureOut">
              <a:rPr lang="nl-NL" smtClean="0"/>
              <a:t>4-2-2023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4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F40-5FDC-4828-8CC4-70497DD20B04}" type="datetimeFigureOut">
              <a:rPr lang="nl-NL" smtClean="0"/>
              <a:t>4-2-2023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F40-5FDC-4828-8CC4-70497DD20B04}" type="datetimeFigureOut">
              <a:rPr lang="nl-NL" smtClean="0"/>
              <a:t>4-2-2023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50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F40-5FDC-4828-8CC4-70497DD20B04}" type="datetimeFigureOut">
              <a:rPr lang="nl-NL" smtClean="0"/>
              <a:t>4-2-2023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28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F40-5FDC-4828-8CC4-70497DD20B04}" type="datetimeFigureOut">
              <a:rPr lang="nl-NL" smtClean="0"/>
              <a:t>4-2-2023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42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F40-5FDC-4828-8CC4-70497DD20B04}" type="datetimeFigureOut">
              <a:rPr lang="nl-NL" smtClean="0"/>
              <a:t>4-2-2023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303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C8F40-5FDC-4828-8CC4-70497DD20B04}" type="datetimeFigureOut">
              <a:rPr lang="nl-NL" smtClean="0"/>
              <a:t>4-2-2023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73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youtube.com/embed/BJj9vNSSc5U?rel=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embed/QQp-moZiMj4?rel=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embed/IJ-5jYT7DFY?rel=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embed/urn_TPoJuOQ?rel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embed/aN02l18Ad2Y?rel=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embed/ttZCsWXF7as?rel=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www.youtube.com/embed/wCpUefcZ5Fo?rel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Illustratie en schema's\Manager Retail\Management\Communicatie\shutterstock_3465898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6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5508104" y="140307"/>
            <a:ext cx="3384376" cy="1728192"/>
            <a:chOff x="35496" y="260648"/>
            <a:chExt cx="3384376" cy="1728192"/>
          </a:xfrm>
        </p:grpSpPr>
        <p:sp>
          <p:nvSpPr>
            <p:cNvPr id="5" name="Afgeronde rechthoek 4"/>
            <p:cNvSpPr/>
            <p:nvPr/>
          </p:nvSpPr>
          <p:spPr>
            <a:xfrm>
              <a:off x="35496" y="260648"/>
              <a:ext cx="3384376" cy="1728192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179512" y="476672"/>
              <a:ext cx="30243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Communicatie</a:t>
              </a:r>
            </a:p>
            <a:p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hoofdstuk 3</a:t>
              </a:r>
            </a:p>
          </p:txBody>
        </p:sp>
      </p:grp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5805264"/>
            <a:ext cx="780308" cy="94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5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G:\Illustratie en schema's\Manager Retail\Management\Communicatie\LSD\shutterstock_5523869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96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ep 6"/>
          <p:cNvGrpSpPr/>
          <p:nvPr/>
        </p:nvGrpSpPr>
        <p:grpSpPr>
          <a:xfrm>
            <a:off x="4788024" y="157465"/>
            <a:ext cx="4127363" cy="3467944"/>
            <a:chOff x="-648580" y="234849"/>
            <a:chExt cx="4127363" cy="2644371"/>
          </a:xfrm>
        </p:grpSpPr>
        <p:sp>
          <p:nvSpPr>
            <p:cNvPr id="6" name="Afgeronde rechthoek 5"/>
            <p:cNvSpPr/>
            <p:nvPr/>
          </p:nvSpPr>
          <p:spPr>
            <a:xfrm>
              <a:off x="-648580" y="234849"/>
              <a:ext cx="4068452" cy="2644371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-589669" y="250865"/>
              <a:ext cx="4068452" cy="2393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Gesprekstechnieken</a:t>
              </a: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vragen stellen: door het stellen van de juiste vragen kun je veel informatie verzamelen:</a:t>
              </a:r>
            </a:p>
            <a:p>
              <a:pPr marL="34560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gesloten vraag: te beantwoorden met “ja”, “nee”, “een beetje” of “misschien”</a:t>
              </a:r>
            </a:p>
            <a:p>
              <a:pPr marL="34560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open vraag: geeft de ander de vrijheid om zelf een antwoord te formuleren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LSD-techniek:</a:t>
              </a:r>
            </a:p>
            <a:p>
              <a:pPr marL="34560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Luisteren: goed luisteren = betere interpretatie</a:t>
              </a:r>
            </a:p>
            <a:p>
              <a:pPr marL="34560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Samenvatten: boodschap in eigen woorden herhalen</a:t>
              </a:r>
            </a:p>
            <a:p>
              <a:pPr marL="34560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Doorvragen: vragen om verheldering of toelichting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stilte laten vallen: stilte geeft ruimte om meer te vertellen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op feedback van je gesprekspartner letten</a:t>
              </a:r>
            </a:p>
          </p:txBody>
        </p:sp>
      </p:grpSp>
      <p:grpSp>
        <p:nvGrpSpPr>
          <p:cNvPr id="8" name="Groep 17"/>
          <p:cNvGrpSpPr/>
          <p:nvPr/>
        </p:nvGrpSpPr>
        <p:grpSpPr>
          <a:xfrm>
            <a:off x="4788024" y="3744696"/>
            <a:ext cx="4068453" cy="446463"/>
            <a:chOff x="4788024" y="2708920"/>
            <a:chExt cx="4071495" cy="657902"/>
          </a:xfrm>
        </p:grpSpPr>
        <p:sp>
          <p:nvSpPr>
            <p:cNvPr id="9" name="Afgeronde rechthoek 8"/>
            <p:cNvSpPr/>
            <p:nvPr/>
          </p:nvSpPr>
          <p:spPr>
            <a:xfrm>
              <a:off x="4788024" y="2708920"/>
              <a:ext cx="4071495" cy="657902"/>
            </a:xfrm>
            <a:prstGeom prst="roundRect">
              <a:avLst>
                <a:gd name="adj" fmla="val 381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5035224" y="2833513"/>
              <a:ext cx="3577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Hoe laat je merken dat je luistert naar de ander?</a:t>
              </a:r>
            </a:p>
          </p:txBody>
        </p:sp>
      </p:grp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5805264"/>
            <a:ext cx="780308" cy="940745"/>
          </a:xfrm>
          <a:prstGeom prst="rect">
            <a:avLst/>
          </a:prstGeom>
        </p:spPr>
      </p:pic>
      <p:grpSp>
        <p:nvGrpSpPr>
          <p:cNvPr id="4" name="Groep 3"/>
          <p:cNvGrpSpPr/>
          <p:nvPr/>
        </p:nvGrpSpPr>
        <p:grpSpPr>
          <a:xfrm>
            <a:off x="4834441" y="4297736"/>
            <a:ext cx="4068453" cy="2448273"/>
            <a:chOff x="4834441" y="4297736"/>
            <a:chExt cx="4068453" cy="2448273"/>
          </a:xfrm>
        </p:grpSpPr>
        <p:sp>
          <p:nvSpPr>
            <p:cNvPr id="13" name="Afgeronde rechthoek 12"/>
            <p:cNvSpPr/>
            <p:nvPr/>
          </p:nvSpPr>
          <p:spPr>
            <a:xfrm>
              <a:off x="4834441" y="4297736"/>
              <a:ext cx="4068453" cy="2448273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" name="Afbeelding 2">
              <a:hlinkClick r:id="rId4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5351" y="4554951"/>
              <a:ext cx="3806625" cy="2104084"/>
            </a:xfrm>
            <a:prstGeom prst="rect">
              <a:avLst/>
            </a:prstGeom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6FBEBE03-CF57-4AA8-93B8-EE324CC94446}"/>
                </a:ext>
              </a:extLst>
            </p:cNvPr>
            <p:cNvSpPr txBox="1"/>
            <p:nvPr/>
          </p:nvSpPr>
          <p:spPr>
            <a:xfrm>
              <a:off x="4960929" y="4388535"/>
              <a:ext cx="3070075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nut van het stellen van een open vraag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95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7" name="Groep 6"/>
          <p:cNvGrpSpPr/>
          <p:nvPr/>
        </p:nvGrpSpPr>
        <p:grpSpPr>
          <a:xfrm>
            <a:off x="5508104" y="140307"/>
            <a:ext cx="3384376" cy="1728192"/>
            <a:chOff x="35496" y="260648"/>
            <a:chExt cx="3384376" cy="1728192"/>
          </a:xfrm>
        </p:grpSpPr>
        <p:sp>
          <p:nvSpPr>
            <p:cNvPr id="5" name="Afgeronde rechthoek 4"/>
            <p:cNvSpPr/>
            <p:nvPr/>
          </p:nvSpPr>
          <p:spPr>
            <a:xfrm>
              <a:off x="35496" y="260648"/>
              <a:ext cx="3384376" cy="1728192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179512" y="476672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Einde van dit hoofdstuk</a:t>
              </a:r>
            </a:p>
          </p:txBody>
        </p:sp>
      </p:grp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5805264"/>
            <a:ext cx="780308" cy="94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C:\Users\cspijker\Downloads\shutterstock_3810987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720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ep 6"/>
          <p:cNvGrpSpPr/>
          <p:nvPr/>
        </p:nvGrpSpPr>
        <p:grpSpPr>
          <a:xfrm>
            <a:off x="4788024" y="157465"/>
            <a:ext cx="4068452" cy="3788775"/>
            <a:chOff x="-648580" y="234849"/>
            <a:chExt cx="4068452" cy="2588059"/>
          </a:xfrm>
        </p:grpSpPr>
        <p:sp>
          <p:nvSpPr>
            <p:cNvPr id="6" name="Afgeronde rechthoek 5"/>
            <p:cNvSpPr/>
            <p:nvPr/>
          </p:nvSpPr>
          <p:spPr>
            <a:xfrm>
              <a:off x="-648580" y="234849"/>
              <a:ext cx="4068452" cy="1966564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-499484" y="300054"/>
              <a:ext cx="3857164" cy="2522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Communicatie</a:t>
              </a: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communicatie: bewust of onbewust overbrengen en uitwisselen van informatie tussen twee of meer partijen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doelen van communicatie: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overtuigen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motiveren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activeren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informeren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voorlichten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vermaken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ontspannen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aandacht trekken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ep 17"/>
          <p:cNvGrpSpPr/>
          <p:nvPr/>
        </p:nvGrpSpPr>
        <p:grpSpPr>
          <a:xfrm>
            <a:off x="4788023" y="3200437"/>
            <a:ext cx="4068453" cy="657902"/>
            <a:chOff x="4788025" y="2705208"/>
            <a:chExt cx="4071495" cy="657902"/>
          </a:xfrm>
        </p:grpSpPr>
        <p:sp>
          <p:nvSpPr>
            <p:cNvPr id="9" name="Afgeronde rechthoek 8"/>
            <p:cNvSpPr/>
            <p:nvPr/>
          </p:nvSpPr>
          <p:spPr>
            <a:xfrm>
              <a:off x="4788025" y="2705208"/>
              <a:ext cx="4071495" cy="657902"/>
            </a:xfrm>
            <a:prstGeom prst="roundRect">
              <a:avLst>
                <a:gd name="adj" fmla="val 381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5120320" y="2798305"/>
              <a:ext cx="3406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Hoe zorg je ervoor dat je met je communicatie anderen overtuigt, motiveert of activeert?</a:t>
              </a:r>
            </a:p>
          </p:txBody>
        </p:sp>
      </p:grp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5805264"/>
            <a:ext cx="780308" cy="940745"/>
          </a:xfrm>
          <a:prstGeom prst="rect">
            <a:avLst/>
          </a:prstGeom>
        </p:spPr>
      </p:pic>
      <p:grpSp>
        <p:nvGrpSpPr>
          <p:cNvPr id="3" name="Groep 2"/>
          <p:cNvGrpSpPr/>
          <p:nvPr/>
        </p:nvGrpSpPr>
        <p:grpSpPr>
          <a:xfrm>
            <a:off x="4788024" y="4005554"/>
            <a:ext cx="4068453" cy="2448273"/>
            <a:chOff x="4788024" y="3573015"/>
            <a:chExt cx="4068453" cy="2448273"/>
          </a:xfrm>
        </p:grpSpPr>
        <p:sp>
          <p:nvSpPr>
            <p:cNvPr id="13" name="Afgeronde rechthoek 12"/>
            <p:cNvSpPr/>
            <p:nvPr/>
          </p:nvSpPr>
          <p:spPr>
            <a:xfrm>
              <a:off x="4788024" y="3573015"/>
              <a:ext cx="4068453" cy="2448273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74" name="Picture 2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7057" y="3720228"/>
              <a:ext cx="3830384" cy="2153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6FBEBE03-CF57-4AA8-93B8-EE324CC94446}"/>
                </a:ext>
              </a:extLst>
            </p:cNvPr>
            <p:cNvSpPr txBox="1"/>
            <p:nvPr/>
          </p:nvSpPr>
          <p:spPr>
            <a:xfrm>
              <a:off x="4907057" y="3640411"/>
              <a:ext cx="323528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geheim van beïnvloeden en overtuigen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96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C:\Users\cspijker\Downloads\shutterstock_3810987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720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ep 6"/>
          <p:cNvGrpSpPr/>
          <p:nvPr/>
        </p:nvGrpSpPr>
        <p:grpSpPr>
          <a:xfrm>
            <a:off x="4788024" y="157466"/>
            <a:ext cx="4068452" cy="3787877"/>
            <a:chOff x="-648580" y="234849"/>
            <a:chExt cx="4068452" cy="2612037"/>
          </a:xfrm>
        </p:grpSpPr>
        <p:sp>
          <p:nvSpPr>
            <p:cNvPr id="6" name="Afgeronde rechthoek 5"/>
            <p:cNvSpPr/>
            <p:nvPr/>
          </p:nvSpPr>
          <p:spPr>
            <a:xfrm>
              <a:off x="-648580" y="234849"/>
              <a:ext cx="4068452" cy="2083224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-499484" y="300054"/>
              <a:ext cx="3857164" cy="2546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Communicatie</a:t>
              </a: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communicatieproces</a:t>
              </a:r>
            </a:p>
            <a:p>
              <a:pPr marL="345600" lvl="1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zender: geeft boodschap af</a:t>
              </a:r>
            </a:p>
            <a:p>
              <a:pPr marL="345600" lvl="1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boodschap</a:t>
              </a:r>
            </a:p>
            <a:p>
              <a:pPr marL="345600" lvl="1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ontvanger: ontvangt boodschap</a:t>
              </a:r>
            </a:p>
            <a:p>
              <a:pPr lvl="1"/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referentiekader: geheel van gewoonten, regels en normen waarop ontvanger zich in zijn handelen en denken richt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ruis in communicatie: in de communicatie kan ruis ontstaan, waardoor miscommunicatie ontstaat, er wordt langs elkaar heen gepraat</a:t>
              </a:r>
            </a:p>
            <a:p>
              <a:pPr marL="34560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intern en extern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ep 17"/>
          <p:cNvGrpSpPr/>
          <p:nvPr/>
        </p:nvGrpSpPr>
        <p:grpSpPr>
          <a:xfrm>
            <a:off x="4788020" y="3351802"/>
            <a:ext cx="4068453" cy="657902"/>
            <a:chOff x="4788024" y="2708920"/>
            <a:chExt cx="4071495" cy="657902"/>
          </a:xfrm>
        </p:grpSpPr>
        <p:sp>
          <p:nvSpPr>
            <p:cNvPr id="9" name="Afgeronde rechthoek 8"/>
            <p:cNvSpPr/>
            <p:nvPr/>
          </p:nvSpPr>
          <p:spPr>
            <a:xfrm>
              <a:off x="4788024" y="2708920"/>
              <a:ext cx="4071495" cy="657902"/>
            </a:xfrm>
            <a:prstGeom prst="roundRect">
              <a:avLst>
                <a:gd name="adj" fmla="val 381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4937235" y="2794831"/>
              <a:ext cx="37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Waarom is het van belang om in de communicatie rekening te houden met je referentiekader?</a:t>
              </a:r>
            </a:p>
          </p:txBody>
        </p:sp>
      </p:grp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5805264"/>
            <a:ext cx="780308" cy="940745"/>
          </a:xfrm>
          <a:prstGeom prst="rect">
            <a:avLst/>
          </a:prstGeom>
        </p:spPr>
      </p:pic>
      <p:grpSp>
        <p:nvGrpSpPr>
          <p:cNvPr id="2" name="Groep 1"/>
          <p:cNvGrpSpPr/>
          <p:nvPr/>
        </p:nvGrpSpPr>
        <p:grpSpPr>
          <a:xfrm>
            <a:off x="4788020" y="4183028"/>
            <a:ext cx="4068453" cy="2448273"/>
            <a:chOff x="4788024" y="3573015"/>
            <a:chExt cx="4068453" cy="2448273"/>
          </a:xfrm>
        </p:grpSpPr>
        <p:sp>
          <p:nvSpPr>
            <p:cNvPr id="13" name="Afgeronde rechthoek 12"/>
            <p:cNvSpPr/>
            <p:nvPr/>
          </p:nvSpPr>
          <p:spPr>
            <a:xfrm>
              <a:off x="4788024" y="3573015"/>
              <a:ext cx="4068453" cy="2448273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098" name="Picture 2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667" y="3764186"/>
              <a:ext cx="3857163" cy="213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6FBEBE03-CF57-4AA8-93B8-EE324CC94446}"/>
                </a:ext>
              </a:extLst>
            </p:cNvPr>
            <p:cNvSpPr txBox="1"/>
            <p:nvPr/>
          </p:nvSpPr>
          <p:spPr>
            <a:xfrm>
              <a:off x="4869489" y="3625686"/>
              <a:ext cx="3546221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effectieve communicatie uitgelegd in 90 seconden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061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C:\Users\cspijker\Downloads\shutterstock_3810987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720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ep 6"/>
          <p:cNvGrpSpPr/>
          <p:nvPr/>
        </p:nvGrpSpPr>
        <p:grpSpPr>
          <a:xfrm>
            <a:off x="4788024" y="157466"/>
            <a:ext cx="4068452" cy="3967439"/>
            <a:chOff x="-648580" y="234849"/>
            <a:chExt cx="4068452" cy="2891946"/>
          </a:xfrm>
        </p:grpSpPr>
        <p:sp>
          <p:nvSpPr>
            <p:cNvPr id="6" name="Afgeronde rechthoek 5"/>
            <p:cNvSpPr/>
            <p:nvPr/>
          </p:nvSpPr>
          <p:spPr>
            <a:xfrm>
              <a:off x="-648580" y="234849"/>
              <a:ext cx="4068452" cy="2083224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-499484" y="300054"/>
              <a:ext cx="3857164" cy="2826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Communicatie</a:t>
              </a: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communicatieniveaus</a:t>
              </a:r>
            </a:p>
            <a:p>
              <a:pPr marL="345600" lvl="1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inhoudsniveau: feitelijke informatie of inhoud die zender aan de ontvanger wil communiceren</a:t>
              </a:r>
            </a:p>
            <a:p>
              <a:pPr marL="345600" lvl="1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betrekkingsniveau: manier waarop boodschap wordt overgedragen en hoe de boodschap overkomt</a:t>
              </a:r>
            </a:p>
            <a:p>
              <a:pPr marL="345600" lvl="1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2800" lvl="1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non-verbale communicatie: communicatie zonder woorden, via lichaamstaal </a:t>
              </a:r>
            </a:p>
            <a:p>
              <a:pPr marL="172800" lvl="1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2800" lvl="1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communicatie slaagt als ontvanger de boodschap op dezelfde manier opvat zoals de zender bedoelde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ep 17"/>
          <p:cNvGrpSpPr/>
          <p:nvPr/>
        </p:nvGrpSpPr>
        <p:grpSpPr>
          <a:xfrm>
            <a:off x="4788024" y="3224126"/>
            <a:ext cx="4068453" cy="657902"/>
            <a:chOff x="4788024" y="2708920"/>
            <a:chExt cx="4071495" cy="657902"/>
          </a:xfrm>
        </p:grpSpPr>
        <p:sp>
          <p:nvSpPr>
            <p:cNvPr id="9" name="Afgeronde rechthoek 8"/>
            <p:cNvSpPr/>
            <p:nvPr/>
          </p:nvSpPr>
          <p:spPr>
            <a:xfrm>
              <a:off x="4788024" y="2708920"/>
              <a:ext cx="4071495" cy="657902"/>
            </a:xfrm>
            <a:prstGeom prst="roundRect">
              <a:avLst>
                <a:gd name="adj" fmla="val 381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4967068" y="2792480"/>
              <a:ext cx="3406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Hoe kun je interne ruis in de communicatie voorkomen?</a:t>
              </a:r>
            </a:p>
          </p:txBody>
        </p:sp>
      </p:grp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5805264"/>
            <a:ext cx="780308" cy="940745"/>
          </a:xfrm>
          <a:prstGeom prst="rect">
            <a:avLst/>
          </a:prstGeom>
        </p:spPr>
      </p:pic>
      <p:grpSp>
        <p:nvGrpSpPr>
          <p:cNvPr id="4" name="Groep 3"/>
          <p:cNvGrpSpPr/>
          <p:nvPr/>
        </p:nvGrpSpPr>
        <p:grpSpPr>
          <a:xfrm>
            <a:off x="4788024" y="4019147"/>
            <a:ext cx="4068453" cy="2448273"/>
            <a:chOff x="4788024" y="4019147"/>
            <a:chExt cx="4068453" cy="2448273"/>
          </a:xfrm>
        </p:grpSpPr>
        <p:sp>
          <p:nvSpPr>
            <p:cNvPr id="13" name="Afgeronde rechthoek 12"/>
            <p:cNvSpPr/>
            <p:nvPr/>
          </p:nvSpPr>
          <p:spPr>
            <a:xfrm>
              <a:off x="4788024" y="4019147"/>
              <a:ext cx="4068453" cy="2448273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" name="Afbeelding 2">
              <a:hlinkClick r:id="rId4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9275" y="4201321"/>
              <a:ext cx="3905009" cy="2189916"/>
            </a:xfrm>
            <a:prstGeom prst="rect">
              <a:avLst/>
            </a:prstGeom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6FBEBE03-CF57-4AA8-93B8-EE324CC94446}"/>
                </a:ext>
              </a:extLst>
            </p:cNvPr>
            <p:cNvSpPr txBox="1"/>
            <p:nvPr/>
          </p:nvSpPr>
          <p:spPr>
            <a:xfrm>
              <a:off x="4852047" y="4090729"/>
              <a:ext cx="2719769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effect van non-verbale communicatie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039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C:\Users\cspijker\Downloads\shutterstock_72761329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68911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ep 6"/>
          <p:cNvGrpSpPr/>
          <p:nvPr/>
        </p:nvGrpSpPr>
        <p:grpSpPr>
          <a:xfrm>
            <a:off x="4788024" y="157466"/>
            <a:ext cx="4068452" cy="4171594"/>
            <a:chOff x="-648580" y="234849"/>
            <a:chExt cx="4068452" cy="2496793"/>
          </a:xfrm>
        </p:grpSpPr>
        <p:sp>
          <p:nvSpPr>
            <p:cNvPr id="6" name="Afgeronde rechthoek 5"/>
            <p:cNvSpPr/>
            <p:nvPr/>
          </p:nvSpPr>
          <p:spPr>
            <a:xfrm>
              <a:off x="-648580" y="234849"/>
              <a:ext cx="4068452" cy="1966564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-499484" y="300054"/>
              <a:ext cx="3857164" cy="2431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Vormen van communicatie</a:t>
              </a: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eenzijdige communicatie: luisteren, maar niet kunnen reageren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tweezijdige communicatie: dialoog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verbaal: gesproken en geschreven taal/woorden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non-verbaal: lichaamstaal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congruentie: non-verbale houding klopt niet met wat je vertelt, geen overeenstemming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formeel: communicatie met vast verloop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informeel: communicatie zonder vast verloop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intern: communicatie binnen een organisatie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extern: communicatie buiten je eigen organisatie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ep 17"/>
          <p:cNvGrpSpPr/>
          <p:nvPr/>
        </p:nvGrpSpPr>
        <p:grpSpPr>
          <a:xfrm>
            <a:off x="4831474" y="3564008"/>
            <a:ext cx="4068453" cy="657902"/>
            <a:chOff x="4788024" y="2708920"/>
            <a:chExt cx="4071495" cy="657902"/>
          </a:xfrm>
        </p:grpSpPr>
        <p:sp>
          <p:nvSpPr>
            <p:cNvPr id="9" name="Afgeronde rechthoek 8"/>
            <p:cNvSpPr/>
            <p:nvPr/>
          </p:nvSpPr>
          <p:spPr>
            <a:xfrm>
              <a:off x="4788024" y="2708920"/>
              <a:ext cx="4071495" cy="657902"/>
            </a:xfrm>
            <a:prstGeom prst="roundRect">
              <a:avLst>
                <a:gd name="adj" fmla="val 381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4893749" y="2782923"/>
              <a:ext cx="3406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Bekijk het onderstaande filmpje. Wat valt je op aan de communicatie van Derk </a:t>
              </a:r>
              <a:r>
                <a:rPr lang="nl-NL" sz="1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Sauer</a:t>
              </a:r>
              <a:r>
                <a:rPr lang="nl-NL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</p:grp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5805264"/>
            <a:ext cx="780308" cy="940745"/>
          </a:xfrm>
          <a:prstGeom prst="rect">
            <a:avLst/>
          </a:prstGeom>
        </p:spPr>
      </p:pic>
      <p:grpSp>
        <p:nvGrpSpPr>
          <p:cNvPr id="3" name="Groep 2"/>
          <p:cNvGrpSpPr/>
          <p:nvPr/>
        </p:nvGrpSpPr>
        <p:grpSpPr>
          <a:xfrm>
            <a:off x="4831475" y="4297736"/>
            <a:ext cx="4068453" cy="2448273"/>
            <a:chOff x="4788024" y="3573015"/>
            <a:chExt cx="4068453" cy="2448273"/>
          </a:xfrm>
        </p:grpSpPr>
        <p:sp>
          <p:nvSpPr>
            <p:cNvPr id="13" name="Afgeronde rechthoek 12"/>
            <p:cNvSpPr/>
            <p:nvPr/>
          </p:nvSpPr>
          <p:spPr>
            <a:xfrm>
              <a:off x="4788024" y="3573015"/>
              <a:ext cx="4068453" cy="2448273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122" name="Picture 2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37120" y="3739222"/>
              <a:ext cx="3701692" cy="2066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6FBEBE03-CF57-4AA8-93B8-EE324CC94446}"/>
                </a:ext>
              </a:extLst>
            </p:cNvPr>
            <p:cNvSpPr txBox="1"/>
            <p:nvPr/>
          </p:nvSpPr>
          <p:spPr>
            <a:xfrm>
              <a:off x="4937120" y="3673832"/>
              <a:ext cx="3546221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voorbeeld non-verbale communicatie Collegetour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66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tage\Downloads\shutterstock_7148894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ep 6"/>
          <p:cNvGrpSpPr/>
          <p:nvPr/>
        </p:nvGrpSpPr>
        <p:grpSpPr>
          <a:xfrm>
            <a:off x="4788024" y="157465"/>
            <a:ext cx="4068452" cy="3782339"/>
            <a:chOff x="-648580" y="234849"/>
            <a:chExt cx="4068452" cy="2770470"/>
          </a:xfrm>
        </p:grpSpPr>
        <p:sp>
          <p:nvSpPr>
            <p:cNvPr id="6" name="Afgeronde rechthoek 5"/>
            <p:cNvSpPr/>
            <p:nvPr/>
          </p:nvSpPr>
          <p:spPr>
            <a:xfrm>
              <a:off x="-648580" y="234849"/>
              <a:ext cx="4068452" cy="1966564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-499484" y="300054"/>
              <a:ext cx="3857164" cy="2705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Communicatiemiddelen</a:t>
              </a: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mondeling: gesproken woord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schriftelijk: geschreven tekst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Communicatiemiddelen stem je af op doel, soort informatie en doelgroep.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voorbeelden van communicatiemiddelen:</a:t>
              </a:r>
            </a:p>
            <a:p>
              <a:pPr marL="34560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fysiek overlegmoment</a:t>
              </a:r>
            </a:p>
            <a:p>
              <a:pPr marL="34560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digitaal via bijvoorbeeld e-mail, chat en internet</a:t>
              </a:r>
            </a:p>
            <a:p>
              <a:pPr marL="34560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reclamefolders</a:t>
              </a:r>
            </a:p>
            <a:p>
              <a:pPr marL="34560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social media</a:t>
              </a:r>
            </a:p>
            <a:p>
              <a:pPr marL="34560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280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omgaan met nieuwe communicatiemiddelen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ep 17"/>
          <p:cNvGrpSpPr/>
          <p:nvPr/>
        </p:nvGrpSpPr>
        <p:grpSpPr>
          <a:xfrm>
            <a:off x="4788022" y="3007289"/>
            <a:ext cx="4068453" cy="657902"/>
            <a:chOff x="4788024" y="2708920"/>
            <a:chExt cx="4071495" cy="657902"/>
          </a:xfrm>
        </p:grpSpPr>
        <p:sp>
          <p:nvSpPr>
            <p:cNvPr id="9" name="Afgeronde rechthoek 8"/>
            <p:cNvSpPr/>
            <p:nvPr/>
          </p:nvSpPr>
          <p:spPr>
            <a:xfrm>
              <a:off x="4788024" y="2708920"/>
              <a:ext cx="4071495" cy="657902"/>
            </a:xfrm>
            <a:prstGeom prst="roundRect">
              <a:avLst>
                <a:gd name="adj" fmla="val 381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4955262" y="2807037"/>
              <a:ext cx="3737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Hoe herken je laaggeletterdheid bij je medewerkers? Hoe zou je ze hierin kunnen helpen?</a:t>
              </a:r>
            </a:p>
          </p:txBody>
        </p:sp>
      </p:grp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5805264"/>
            <a:ext cx="780308" cy="940745"/>
          </a:xfrm>
          <a:prstGeom prst="rect">
            <a:avLst/>
          </a:prstGeom>
        </p:spPr>
      </p:pic>
      <p:grpSp>
        <p:nvGrpSpPr>
          <p:cNvPr id="2" name="Groep 1"/>
          <p:cNvGrpSpPr/>
          <p:nvPr/>
        </p:nvGrpSpPr>
        <p:grpSpPr>
          <a:xfrm>
            <a:off x="4788022" y="3844043"/>
            <a:ext cx="4068453" cy="2448273"/>
            <a:chOff x="4788024" y="3573015"/>
            <a:chExt cx="4068453" cy="2448273"/>
          </a:xfrm>
        </p:grpSpPr>
        <p:sp>
          <p:nvSpPr>
            <p:cNvPr id="13" name="Afgeronde rechthoek 12"/>
            <p:cNvSpPr/>
            <p:nvPr/>
          </p:nvSpPr>
          <p:spPr>
            <a:xfrm>
              <a:off x="4788024" y="3573015"/>
              <a:ext cx="4068453" cy="2448273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147" name="Picture 3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587" y="3783523"/>
              <a:ext cx="3835326" cy="215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6FBEBE03-CF57-4AA8-93B8-EE324CC94446}"/>
                </a:ext>
              </a:extLst>
            </p:cNvPr>
            <p:cNvSpPr txBox="1"/>
            <p:nvPr/>
          </p:nvSpPr>
          <p:spPr>
            <a:xfrm>
              <a:off x="4904587" y="3628393"/>
              <a:ext cx="257575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laaggeletterdheid: dit zijn de feiten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181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ep 6"/>
          <p:cNvGrpSpPr/>
          <p:nvPr/>
        </p:nvGrpSpPr>
        <p:grpSpPr>
          <a:xfrm>
            <a:off x="4788024" y="157465"/>
            <a:ext cx="4068452" cy="3043676"/>
            <a:chOff x="-648580" y="234849"/>
            <a:chExt cx="4068452" cy="2229417"/>
          </a:xfrm>
        </p:grpSpPr>
        <p:sp>
          <p:nvSpPr>
            <p:cNvPr id="6" name="Afgeronde rechthoek 5"/>
            <p:cNvSpPr/>
            <p:nvPr/>
          </p:nvSpPr>
          <p:spPr>
            <a:xfrm>
              <a:off x="-648580" y="234849"/>
              <a:ext cx="4068452" cy="1966564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-499484" y="300054"/>
              <a:ext cx="3857164" cy="216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Communicatielijnen</a:t>
              </a: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verticale communicatielijnen: informatie uitwisselen tussen mensen van verschillende, ongelijke niveaus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horizontale communicatielijnen: informatie uitwisselen tussen mensen van een gelijk niveau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laterale communicatielijnen: informatie uitwisselen tussen mensen van verschillende niveaus en verschillende organisaties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ep 17"/>
          <p:cNvGrpSpPr/>
          <p:nvPr/>
        </p:nvGrpSpPr>
        <p:grpSpPr>
          <a:xfrm>
            <a:off x="4788022" y="3007289"/>
            <a:ext cx="4068453" cy="657902"/>
            <a:chOff x="4788024" y="2708920"/>
            <a:chExt cx="4071495" cy="657902"/>
          </a:xfrm>
        </p:grpSpPr>
        <p:sp>
          <p:nvSpPr>
            <p:cNvPr id="9" name="Afgeronde rechthoek 8"/>
            <p:cNvSpPr/>
            <p:nvPr/>
          </p:nvSpPr>
          <p:spPr>
            <a:xfrm>
              <a:off x="4788024" y="2708920"/>
              <a:ext cx="4071495" cy="657902"/>
            </a:xfrm>
            <a:prstGeom prst="roundRect">
              <a:avLst>
                <a:gd name="adj" fmla="val 381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4955262" y="2807037"/>
              <a:ext cx="3737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Welk soort communicatielijn hoort bij welke afbeelding?</a:t>
              </a:r>
            </a:p>
          </p:txBody>
        </p:sp>
      </p:grpSp>
      <p:pic>
        <p:nvPicPr>
          <p:cNvPr id="18" name="Afbeelding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5805264"/>
            <a:ext cx="780308" cy="940745"/>
          </a:xfrm>
          <a:prstGeom prst="rect">
            <a:avLst/>
          </a:prstGeom>
        </p:spPr>
      </p:pic>
      <p:grpSp>
        <p:nvGrpSpPr>
          <p:cNvPr id="13" name="Groep 12">
            <a:extLst>
              <a:ext uri="{FF2B5EF4-FFF2-40B4-BE49-F238E27FC236}">
                <a16:creationId xmlns:a16="http://schemas.microsoft.com/office/drawing/2014/main" id="{A8830444-C49C-41CE-9F0D-0AA7E2B2426D}"/>
              </a:ext>
            </a:extLst>
          </p:cNvPr>
          <p:cNvGrpSpPr/>
          <p:nvPr/>
        </p:nvGrpSpPr>
        <p:grpSpPr>
          <a:xfrm>
            <a:off x="454114" y="-9752"/>
            <a:ext cx="6596626" cy="6621267"/>
            <a:chOff x="454114" y="-9752"/>
            <a:chExt cx="6596626" cy="6621267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445" y="3841823"/>
              <a:ext cx="6582295" cy="1317202"/>
            </a:xfrm>
            <a:prstGeom prst="rect">
              <a:avLst/>
            </a:prstGeom>
          </p:spPr>
        </p:pic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114" y="5293025"/>
              <a:ext cx="6588731" cy="1318490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445" y="-9752"/>
              <a:ext cx="3419608" cy="3562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61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ep 6"/>
          <p:cNvGrpSpPr/>
          <p:nvPr/>
        </p:nvGrpSpPr>
        <p:grpSpPr>
          <a:xfrm>
            <a:off x="4708344" y="283583"/>
            <a:ext cx="4068452" cy="3788960"/>
            <a:chOff x="-648580" y="234849"/>
            <a:chExt cx="4068452" cy="2583210"/>
          </a:xfrm>
        </p:grpSpPr>
        <p:sp>
          <p:nvSpPr>
            <p:cNvPr id="6" name="Afgeronde rechthoek 5"/>
            <p:cNvSpPr/>
            <p:nvPr/>
          </p:nvSpPr>
          <p:spPr>
            <a:xfrm>
              <a:off x="-648580" y="234849"/>
              <a:ext cx="4068452" cy="1966564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-499484" y="300054"/>
              <a:ext cx="3857164" cy="2518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Communicatiestructuren</a:t>
              </a: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Kettingstructuur: geeft iemand via verticale communicatielijn informatie uit de direct boven- of onderliggende laag (afbeelding boven).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Y-structuur: vorm van kettingstructuur, bijvoorbeeld: Alle medewerkers van een afdeling komen bij de afdelingsleider, die communiceert het resultaat bij zijn leidinggevende (afbeelding midden).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Cirkelstructuur: stroom van communicatie die juist veel vrijer is dan bij de kettingstructuur (afbeelding onder).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ep 17"/>
          <p:cNvGrpSpPr/>
          <p:nvPr/>
        </p:nvGrpSpPr>
        <p:grpSpPr>
          <a:xfrm>
            <a:off x="4751795" y="3414641"/>
            <a:ext cx="4068453" cy="657902"/>
            <a:chOff x="4788024" y="2708920"/>
            <a:chExt cx="4071495" cy="657902"/>
          </a:xfrm>
        </p:grpSpPr>
        <p:sp>
          <p:nvSpPr>
            <p:cNvPr id="9" name="Afgeronde rechthoek 8"/>
            <p:cNvSpPr/>
            <p:nvPr/>
          </p:nvSpPr>
          <p:spPr>
            <a:xfrm>
              <a:off x="4788024" y="2708920"/>
              <a:ext cx="4071495" cy="657902"/>
            </a:xfrm>
            <a:prstGeom prst="roundRect">
              <a:avLst>
                <a:gd name="adj" fmla="val 381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4846495" y="2807038"/>
              <a:ext cx="3904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Bekijk de afbeeldingen. Welke communicatiestructuur is volgens jou het effectiefst?</a:t>
              </a:r>
            </a:p>
          </p:txBody>
        </p:sp>
      </p:grp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5805264"/>
            <a:ext cx="780308" cy="940745"/>
          </a:xfrm>
          <a:prstGeom prst="rect">
            <a:avLst/>
          </a:prstGeom>
        </p:spPr>
      </p:pic>
      <p:grpSp>
        <p:nvGrpSpPr>
          <p:cNvPr id="16" name="Groep 15"/>
          <p:cNvGrpSpPr/>
          <p:nvPr/>
        </p:nvGrpSpPr>
        <p:grpSpPr>
          <a:xfrm>
            <a:off x="17169" y="379223"/>
            <a:ext cx="4628984" cy="6322326"/>
            <a:chOff x="-90843" y="1147606"/>
            <a:chExt cx="4628984" cy="6322326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968" y="4223119"/>
              <a:ext cx="3745835" cy="3246813"/>
            </a:xfrm>
            <a:prstGeom prst="rect">
              <a:avLst/>
            </a:prstGeom>
          </p:spPr>
        </p:pic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0843" y="1147606"/>
              <a:ext cx="4628984" cy="617807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192" y="1990750"/>
              <a:ext cx="3752953" cy="2007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071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tage\Downloads\shutterstock_12095470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8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ep 6"/>
          <p:cNvGrpSpPr/>
          <p:nvPr/>
        </p:nvGrpSpPr>
        <p:grpSpPr>
          <a:xfrm>
            <a:off x="4788024" y="157466"/>
            <a:ext cx="4068452" cy="2664112"/>
            <a:chOff x="-648580" y="234849"/>
            <a:chExt cx="4068452" cy="2204782"/>
          </a:xfrm>
        </p:grpSpPr>
        <p:sp>
          <p:nvSpPr>
            <p:cNvPr id="6" name="Afgeronde rechthoek 5"/>
            <p:cNvSpPr/>
            <p:nvPr/>
          </p:nvSpPr>
          <p:spPr>
            <a:xfrm>
              <a:off x="-648580" y="234849"/>
              <a:ext cx="4068452" cy="1966564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-499484" y="300054"/>
              <a:ext cx="3857164" cy="2139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Gesprekken voeren</a:t>
              </a: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fase 1: voorbereiding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fase 2: organisatie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fase 3: uitvoering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fase 4: gespreksverslag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ep 17"/>
          <p:cNvGrpSpPr/>
          <p:nvPr/>
        </p:nvGrpSpPr>
        <p:grpSpPr>
          <a:xfrm>
            <a:off x="4788024" y="2708920"/>
            <a:ext cx="4068453" cy="657902"/>
            <a:chOff x="4788024" y="2708920"/>
            <a:chExt cx="4071495" cy="657902"/>
          </a:xfrm>
        </p:grpSpPr>
        <p:sp>
          <p:nvSpPr>
            <p:cNvPr id="9" name="Afgeronde rechthoek 8"/>
            <p:cNvSpPr/>
            <p:nvPr/>
          </p:nvSpPr>
          <p:spPr>
            <a:xfrm>
              <a:off x="4788024" y="2708920"/>
              <a:ext cx="4071495" cy="657902"/>
            </a:xfrm>
            <a:prstGeom prst="roundRect">
              <a:avLst>
                <a:gd name="adj" fmla="val 381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4911570" y="2900367"/>
              <a:ext cx="3406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Hoe bepaal je het doel van een gesprek?</a:t>
              </a:r>
            </a:p>
          </p:txBody>
        </p:sp>
      </p:grp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5805264"/>
            <a:ext cx="780308" cy="940745"/>
          </a:xfrm>
          <a:prstGeom prst="rect">
            <a:avLst/>
          </a:prstGeom>
        </p:spPr>
      </p:pic>
      <p:grpSp>
        <p:nvGrpSpPr>
          <p:cNvPr id="2" name="Groep 1"/>
          <p:cNvGrpSpPr/>
          <p:nvPr/>
        </p:nvGrpSpPr>
        <p:grpSpPr>
          <a:xfrm>
            <a:off x="4788024" y="3573015"/>
            <a:ext cx="4068453" cy="2448273"/>
            <a:chOff x="4788024" y="3573015"/>
            <a:chExt cx="4068453" cy="2448273"/>
          </a:xfrm>
        </p:grpSpPr>
        <p:sp>
          <p:nvSpPr>
            <p:cNvPr id="13" name="Afgeronde rechthoek 12"/>
            <p:cNvSpPr/>
            <p:nvPr/>
          </p:nvSpPr>
          <p:spPr>
            <a:xfrm>
              <a:off x="4788024" y="3573015"/>
              <a:ext cx="4068453" cy="2448273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171" name="Picture 3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249" y="3783523"/>
              <a:ext cx="3824001" cy="213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6FBEBE03-CF57-4AA8-93B8-EE324CC94446}"/>
                </a:ext>
              </a:extLst>
            </p:cNvPr>
            <p:cNvSpPr txBox="1"/>
            <p:nvPr/>
          </p:nvSpPr>
          <p:spPr>
            <a:xfrm>
              <a:off x="4910249" y="3640606"/>
              <a:ext cx="329583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Hoe voer ik een goed functioneringsgesprek?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048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4" ma:contentTypeDescription="Een nieuw document maken." ma:contentTypeScope="" ma:versionID="df26e2361f59d12fcab5caeb108a0da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2ec27913bf823355671e7e45cf2fbb5d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5D1840-B932-416A-BF6C-7DECB3F870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DAFAF6-900A-4AD6-B383-3FD94868BB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b1c85b-b197-48cd-8bb1-fe9e9ee0096b"/>
    <ds:schemaRef ds:uri="414a8a67-acf6-4b09-bb49-f84330b442d7"/>
    <ds:schemaRef ds:uri="5ad07612-1080-49cf-8fb2-28e7c3022d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3530</TotalTime>
  <Words>647</Words>
  <Application>Microsoft Office PowerPoint</Application>
  <PresentationFormat>Diavoorstelling (4:3)</PresentationFormat>
  <Paragraphs>140</Paragraphs>
  <Slides>11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Conny Spijker</dc:creator>
  <cp:lastModifiedBy>Bertus Boer</cp:lastModifiedBy>
  <cp:revision>314</cp:revision>
  <cp:lastPrinted>2018-07-20T06:43:01Z</cp:lastPrinted>
  <dcterms:created xsi:type="dcterms:W3CDTF">2018-03-09T07:58:17Z</dcterms:created>
  <dcterms:modified xsi:type="dcterms:W3CDTF">2023-02-04T08:18:43Z</dcterms:modified>
</cp:coreProperties>
</file>